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2" r:id="rId2"/>
  </p:sldMasterIdLst>
  <p:notesMasterIdLst>
    <p:notesMasterId r:id="rId15"/>
  </p:notesMasterIdLst>
  <p:sldIdLst>
    <p:sldId id="258" r:id="rId3"/>
    <p:sldId id="259" r:id="rId4"/>
    <p:sldId id="260" r:id="rId5"/>
    <p:sldId id="262" r:id="rId6"/>
    <p:sldId id="263" r:id="rId7"/>
    <p:sldId id="261" r:id="rId8"/>
    <p:sldId id="264" r:id="rId9"/>
    <p:sldId id="268" r:id="rId10"/>
    <p:sldId id="267" r:id="rId11"/>
    <p:sldId id="266" r:id="rId12"/>
    <p:sldId id="269" r:id="rId13"/>
    <p:sldId id="26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D8C"/>
    <a:srgbClr val="073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437" y="5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740FB0-00C3-43FF-8FA1-B36CCED5C3C3}" type="datetimeFigureOut">
              <a:rPr lang="en-US" smtClean="0"/>
              <a:pPr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1E858E-FC7F-4A5E-A224-2E688F0702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858E-FC7F-4A5E-A224-2E688F0702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1E858E-FC7F-4A5E-A224-2E688F0702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362199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wrap="none" lIns="91440" rIns="45720" anchor="ctr" anchorCtr="0"/>
          <a:lstStyle>
            <a:lvl1pPr marL="0" algn="l" defTabSz="914400" rtl="0" eaLnBrk="1" latinLnBrk="0" hangingPunct="1">
              <a:buFontTx/>
              <a:buNone/>
              <a:defRPr lang="en-US" sz="1200" kern="12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1/13/2015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905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C5F56-1721-4C3A-91B6-9E6FF587119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762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33272"/>
          </a:xfrm>
          <a:prstGeom prst="rect">
            <a:avLst/>
          </a:prstGeom>
          <a:solidFill>
            <a:schemeClr val="tx1">
              <a:alpha val="1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D538448-5F61-4F0C-9E44-17ED6D091BA2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Slide,</a:t>
            </a:r>
            <a:br>
              <a:rPr lang="en-US" dirty="0" smtClean="0"/>
            </a:br>
            <a:r>
              <a:rPr lang="en-US" dirty="0" smtClean="0"/>
              <a:t>Two Lines OK if absolutely necessary 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C530FA84-3014-452E-90EC-655BA1AFD1F8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8077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566928"/>
            <a:ext cx="9144000" cy="10241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630936" tIns="27432" rIns="630936" bIns="0" anchor="b" anchorCtr="0"/>
          <a:lstStyle>
            <a:lvl1pPr>
              <a:lnSpc>
                <a:spcPts val="3600"/>
              </a:lnSpc>
              <a:defRPr sz="3600" b="1">
                <a:solidFill>
                  <a:srgbClr val="073759"/>
                </a:solidFill>
              </a:defRPr>
            </a:lvl1pPr>
          </a:lstStyle>
          <a:p>
            <a:r>
              <a:rPr lang="en-US" dirty="0" smtClean="0"/>
              <a:t>Title of Content Slide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2057400"/>
            <a:ext cx="8686800" cy="426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7D641EF-B916-441E-B967-F1C0ECBE98A6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621E8F2-3C63-4A39-B107-2897FF13791E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1ACDED9-1676-4F27-AFD1-3AD00443DDFF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9A130CC6-AF16-4E75-B386-B0184CCD31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6" r:id="rId3"/>
    <p:sldLayoutId id="2147483667" r:id="rId4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assandra.Brennand@opm.gov" TargetMode="External"/><Relationship Id="rId7" Type="http://schemas.openxmlformats.org/officeDocument/2006/relationships/hyperlink" Target="mailto:Gregory.McHugh@opm.gov" TargetMode="External"/><Relationship Id="rId2" Type="http://schemas.openxmlformats.org/officeDocument/2006/relationships/hyperlink" Target="mailto:SESDevelopment@opm.gov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Julie.Brill@opm.gov" TargetMode="External"/><Relationship Id="rId5" Type="http://schemas.openxmlformats.org/officeDocument/2006/relationships/hyperlink" Target="mailto:Cheryl.Abram@opm.gov" TargetMode="External"/><Relationship Id="rId4" Type="http://schemas.openxmlformats.org/officeDocument/2006/relationships/hyperlink" Target="mailto:Yadira.Guerrero@opm.g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ESDevelopment@opm.gov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m.gov/wiki/training/Executive-Development.ashx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Executive </a:t>
            </a:r>
            <a:r>
              <a:rPr lang="en-US" sz="4000" dirty="0"/>
              <a:t>Order Guidance – Strengthening the Senior Executive </a:t>
            </a:r>
            <a:r>
              <a:rPr lang="en-US" sz="4000" dirty="0" smtClean="0"/>
              <a:t>Service</a:t>
            </a:r>
            <a:endParaRPr lang="en-US" sz="4000" dirty="0"/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1447800" y="4419600"/>
            <a:ext cx="6400800" cy="762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3600" b="1" dirty="0"/>
              <a:t>Implementing the Executive Rotations Requirement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4D1-5584-4F9E-9C48-48B0502D7E94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828800"/>
            <a:ext cx="8077200" cy="46482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SESDevelopment@opm.gov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Cassie Brennand (</a:t>
            </a:r>
            <a:r>
              <a:rPr lang="en-US" dirty="0" smtClean="0">
                <a:hlinkClick r:id="rId3"/>
              </a:rPr>
              <a:t>Cassandra.Brennand@opm.gov</a:t>
            </a:r>
            <a:r>
              <a:rPr lang="en-US" dirty="0" smtClean="0"/>
              <a:t>)</a:t>
            </a:r>
          </a:p>
          <a:p>
            <a:r>
              <a:rPr lang="en-US" dirty="0" smtClean="0"/>
              <a:t>Yadira Guerrero (</a:t>
            </a:r>
            <a:r>
              <a:rPr lang="en-US" dirty="0" smtClean="0">
                <a:hlinkClick r:id="rId4"/>
              </a:rPr>
              <a:t>Yadira.Guerrero@opm.gov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Cheryl Abram (</a:t>
            </a:r>
            <a:r>
              <a:rPr lang="en-US" dirty="0" smtClean="0">
                <a:hlinkClick r:id="rId5"/>
              </a:rPr>
              <a:t>Cheryl.Abram@opm.gov</a:t>
            </a:r>
            <a:r>
              <a:rPr lang="en-US" dirty="0" smtClean="0"/>
              <a:t>) </a:t>
            </a:r>
          </a:p>
          <a:p>
            <a:r>
              <a:rPr lang="en-US" dirty="0"/>
              <a:t>Julie Brill (</a:t>
            </a:r>
            <a:r>
              <a:rPr lang="en-US" dirty="0">
                <a:hlinkClick r:id="rId6"/>
              </a:rPr>
              <a:t>Julie.Brill@opm.gov</a:t>
            </a:r>
            <a:r>
              <a:rPr lang="en-US" dirty="0" smtClean="0"/>
              <a:t>)</a:t>
            </a:r>
          </a:p>
          <a:p>
            <a:r>
              <a:rPr lang="en-US" dirty="0"/>
              <a:t>Gregory McHugh (</a:t>
            </a:r>
            <a:r>
              <a:rPr lang="en-US" dirty="0">
                <a:hlinkClick r:id="rId7"/>
              </a:rPr>
              <a:t>Gregory.McHugh@opm.gov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7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600200"/>
            <a:ext cx="4800600" cy="4876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61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Rotations And The Annual Talent Management And Succession Planning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John James, </a:t>
            </a:r>
            <a:r>
              <a:rPr lang="en-US" dirty="0" smtClean="0"/>
              <a:t>Executive </a:t>
            </a:r>
            <a:r>
              <a:rPr lang="en-US" dirty="0"/>
              <a:t>Director, Missile Defense </a:t>
            </a:r>
            <a:r>
              <a:rPr lang="en-US" dirty="0" smtClean="0"/>
              <a:t>Agency (MDA)</a:t>
            </a:r>
            <a:endParaRPr lang="en-US" dirty="0"/>
          </a:p>
          <a:p>
            <a:r>
              <a:rPr lang="en-US" dirty="0" smtClean="0"/>
              <a:t>Miriam </a:t>
            </a:r>
            <a:r>
              <a:rPr lang="en-US" dirty="0"/>
              <a:t>Cohen</a:t>
            </a:r>
            <a:r>
              <a:rPr lang="en-US" dirty="0" smtClean="0"/>
              <a:t>,</a:t>
            </a:r>
            <a:r>
              <a:rPr lang="en-US" dirty="0"/>
              <a:t> Chief Human Capital </a:t>
            </a:r>
            <a:r>
              <a:rPr lang="en-US" dirty="0" smtClean="0"/>
              <a:t>Officer, Nuclear </a:t>
            </a:r>
            <a:r>
              <a:rPr lang="en-US" dirty="0"/>
              <a:t>Regulatory Commission (NRC) </a:t>
            </a:r>
            <a:r>
              <a:rPr lang="en-US" dirty="0" smtClean="0"/>
              <a:t> </a:t>
            </a:r>
          </a:p>
          <a:p>
            <a:r>
              <a:rPr lang="en-US" dirty="0" smtClean="0"/>
              <a:t>Gwen </a:t>
            </a:r>
            <a:r>
              <a:rPr lang="en-US" dirty="0" err="1" smtClean="0"/>
              <a:t>DeFilippi</a:t>
            </a:r>
            <a:r>
              <a:rPr lang="en-US" dirty="0" smtClean="0"/>
              <a:t>,</a:t>
            </a:r>
            <a:r>
              <a:rPr lang="en-US" dirty="0"/>
              <a:t> Deputy Assistant Secretary of the Army (Civilian </a:t>
            </a:r>
            <a:r>
              <a:rPr lang="en-US"/>
              <a:t>Personnel</a:t>
            </a:r>
            <a:r>
              <a:rPr lang="en-US" smtClean="0"/>
              <a:t>), DOD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88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“Rotation” Definition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A </a:t>
            </a:r>
            <a:r>
              <a:rPr lang="en-US" sz="2800" i="1" dirty="0"/>
              <a:t>development process, involving movement to another position or an assignment, that broadens the executive’s knowledge, skill and experience in order to improve talent development, mission delivery and collaboration</a:t>
            </a:r>
            <a:r>
              <a:rPr lang="en-US" sz="2800" i="1" dirty="0" smtClean="0"/>
              <a:t>. </a:t>
            </a:r>
            <a:r>
              <a:rPr lang="en-US" sz="2800" i="1" dirty="0"/>
              <a:t>A rotation must last a minimum of 120 consecutive calendar days and provide experience outside the executive’s current role.</a:t>
            </a:r>
            <a:endParaRPr lang="en-US" sz="2800" dirty="0"/>
          </a:p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F0A0A52-C5ED-4FC2-B394-E08031DF0437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Rotation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sz="2000" dirty="0"/>
              <a:t>Executive reassignment </a:t>
            </a:r>
          </a:p>
          <a:p>
            <a:pPr lvl="0"/>
            <a:r>
              <a:rPr lang="en-US" sz="2000" dirty="0"/>
              <a:t>Executive transfer </a:t>
            </a:r>
          </a:p>
          <a:p>
            <a:pPr lvl="0"/>
            <a:r>
              <a:rPr lang="en-US" sz="2000" dirty="0"/>
              <a:t>Developmental assignment internal to the agency, for example to another subcomponent,  functional area, or location (e.g., acting in another executive position, field executive rotating to HQ or vice </a:t>
            </a:r>
            <a:r>
              <a:rPr lang="en-US" sz="2000" dirty="0" smtClean="0"/>
              <a:t>versa, </a:t>
            </a:r>
            <a:r>
              <a:rPr lang="en-US" sz="2000" dirty="0"/>
              <a:t>cross-agency working group) </a:t>
            </a:r>
          </a:p>
          <a:p>
            <a:pPr lvl="0"/>
            <a:r>
              <a:rPr lang="en-US" sz="2000" dirty="0"/>
              <a:t>Detail or developmental assignment external to the agency (e.g., Intergovernmental Personnel Act (IPA) program; temporary assignment/detail to another Federal agency or private sector where permitted by law)</a:t>
            </a:r>
          </a:p>
          <a:p>
            <a:pPr lvl="0"/>
            <a:r>
              <a:rPr lang="en-US" sz="2000" dirty="0"/>
              <a:t>Sabbatical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 Year Rotations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Statement of objectives of the agency’s rotations </a:t>
            </a:r>
            <a:r>
              <a:rPr lang="en-US" sz="2800" dirty="0" smtClean="0"/>
              <a:t>process</a:t>
            </a:r>
          </a:p>
          <a:p>
            <a:r>
              <a:rPr lang="en-US" sz="2800" dirty="0"/>
              <a:t>Description </a:t>
            </a:r>
            <a:r>
              <a:rPr lang="en-US" sz="2800" dirty="0" smtClean="0"/>
              <a:t>of:</a:t>
            </a:r>
          </a:p>
          <a:p>
            <a:pPr lvl="1"/>
            <a:r>
              <a:rPr lang="en-US" sz="2400" dirty="0" smtClean="0"/>
              <a:t>how </a:t>
            </a:r>
            <a:r>
              <a:rPr lang="en-US" sz="2400" dirty="0"/>
              <a:t>the executive rotations process ties to the agency’s annual talent management and succession planning </a:t>
            </a:r>
            <a:r>
              <a:rPr lang="en-US" sz="2400" dirty="0" smtClean="0"/>
              <a:t>process</a:t>
            </a:r>
          </a:p>
          <a:p>
            <a:pPr lvl="1"/>
            <a:r>
              <a:rPr lang="en-US" sz="2400" dirty="0"/>
              <a:t>agency’s executive rotations programs, including processes, use of rotational authorities, and activities to manage the rotations of executives in and out of the agency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6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 Year Rotations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Description of:</a:t>
            </a:r>
          </a:p>
          <a:p>
            <a:pPr lvl="1"/>
            <a:r>
              <a:rPr lang="en-US" sz="2400" dirty="0"/>
              <a:t>how the agency will evaluate the success of the rotations </a:t>
            </a:r>
            <a:r>
              <a:rPr lang="en-US" sz="2400" dirty="0" smtClean="0"/>
              <a:t>program</a:t>
            </a:r>
          </a:p>
          <a:p>
            <a:pPr lvl="1"/>
            <a:r>
              <a:rPr lang="en-US" sz="2400" dirty="0"/>
              <a:t>roles and responsibilities of individuals and organizations </a:t>
            </a:r>
            <a:r>
              <a:rPr lang="en-US" sz="2400" dirty="0" smtClean="0"/>
              <a:t>relating </a:t>
            </a:r>
            <a:r>
              <a:rPr lang="en-US" sz="2400" dirty="0"/>
              <a:t>to the agency’s rotations </a:t>
            </a:r>
            <a:r>
              <a:rPr lang="en-US" sz="2400" dirty="0" smtClean="0"/>
              <a:t>process/program</a:t>
            </a:r>
          </a:p>
          <a:p>
            <a:r>
              <a:rPr lang="en-US" sz="2800" dirty="0"/>
              <a:t>Agency Point of </a:t>
            </a:r>
            <a:r>
              <a:rPr lang="en-US" sz="2800" dirty="0" smtClean="0"/>
              <a:t>Contact</a:t>
            </a:r>
          </a:p>
          <a:p>
            <a:r>
              <a:rPr lang="en-US" sz="2800" dirty="0"/>
              <a:t>Signature of agency Senior Accountable Official and Deputy Secretary, or their designee</a:t>
            </a: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9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 Year Executive Rotations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Submit to OPM by May 31, 2016</a:t>
            </a:r>
          </a:p>
          <a:p>
            <a:r>
              <a:rPr lang="en-US" dirty="0" smtClean="0"/>
              <a:t>Email plans to </a:t>
            </a:r>
            <a:r>
              <a:rPr lang="en-US" dirty="0" smtClean="0">
                <a:hlinkClick r:id="rId2"/>
              </a:rPr>
              <a:t>SESDevelopment@opm.gov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Annual Reporting to OPM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Establish a reliable internal executive rotations tracking process, and </a:t>
            </a:r>
          </a:p>
          <a:p>
            <a:r>
              <a:rPr lang="en-US" dirty="0" smtClean="0"/>
              <a:t>Accurately </a:t>
            </a:r>
            <a:r>
              <a:rPr lang="en-US" dirty="0"/>
              <a:t>report this data to OPM on an annual </a:t>
            </a:r>
            <a:r>
              <a:rPr lang="en-US" dirty="0" smtClean="0"/>
              <a:t>basis beginning September FY 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35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Rotations And The Annual Talent Management And Succession Planning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Talent Management and Succession Management process should inform decisions about rotations, reassignments and other executive development.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08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Information, Templates,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Executive Learning and </a:t>
            </a:r>
            <a:r>
              <a:rPr lang="en-US" dirty="0"/>
              <a:t>Development Wiki Page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www.opm.gov/wiki/training/Executive-Development.ashx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2D41BD8-F932-40AA-8DAC-647898DB09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130CC6-AF16-4E75-B386-B0184CCD31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0949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436</Words>
  <Application>Microsoft Office PowerPoint</Application>
  <PresentationFormat>On-screen Show (4:3)</PresentationFormat>
  <Paragraphs>69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2_Office Theme</vt:lpstr>
      <vt:lpstr>3_Office Theme</vt:lpstr>
      <vt:lpstr>Executive Order Guidance – Strengthening the Senior Executive Service</vt:lpstr>
      <vt:lpstr>“Rotation” Definition</vt:lpstr>
      <vt:lpstr>Rotation Examples</vt:lpstr>
      <vt:lpstr>2 Year Rotations Plan</vt:lpstr>
      <vt:lpstr>2 Year Rotations Plan</vt:lpstr>
      <vt:lpstr>2 Year Executive Rotations Plan</vt:lpstr>
      <vt:lpstr>Annual Reporting to OPM</vt:lpstr>
      <vt:lpstr>Rotations And The Annual Talent Management And Succession Planning Process</vt:lpstr>
      <vt:lpstr>Information, Templates, Resources</vt:lpstr>
      <vt:lpstr>Contact Information</vt:lpstr>
      <vt:lpstr>PowerPoint Presentation</vt:lpstr>
      <vt:lpstr>Rotations And The Annual Talent Management And Succession Planning Process</vt:lpstr>
    </vt:vector>
  </TitlesOfParts>
  <Company>Office of Personnel Mangement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of Personnel Management</dc:creator>
  <cp:lastModifiedBy>Guerrero, Yadira</cp:lastModifiedBy>
  <cp:revision>43</cp:revision>
  <dcterms:created xsi:type="dcterms:W3CDTF">2014-04-25T20:26:28Z</dcterms:created>
  <dcterms:modified xsi:type="dcterms:W3CDTF">2016-02-01T21:34:05Z</dcterms:modified>
</cp:coreProperties>
</file>